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DM Sans Italics" charset="1" panose="00000000000000000000"/>
      <p:regular r:id="rId19"/>
    </p:embeddedFont>
    <p:embeddedFont>
      <p:font typeface="Now Bold" charset="1" panose="00000800000000000000"/>
      <p:regular r:id="rId20"/>
    </p:embeddedFont>
    <p:embeddedFont>
      <p:font typeface="DM Sans Bold" charset="1" panose="00000000000000000000"/>
      <p:regular r:id="rId21"/>
    </p:embeddedFont>
    <p:embeddedFont>
      <p:font typeface="DM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01463" y="6940201"/>
            <a:ext cx="7913921" cy="46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30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Arum Puri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1463" y="3302904"/>
            <a:ext cx="12565690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9"/>
              </a:lnSpc>
            </a:pPr>
            <a:r>
              <a:rPr lang="en-US" sz="7907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CUSTOMER BOOKING BEHAVIOR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4937" y="1282859"/>
            <a:ext cx="2126388" cy="79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545" i="true" spc="-50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Studio Shodwe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01463" y="1093093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7" y="0"/>
                </a:lnTo>
                <a:lnTo>
                  <a:pt x="846187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3670" y="1790212"/>
            <a:ext cx="16411531" cy="8052823"/>
            <a:chOff x="0" y="0"/>
            <a:chExt cx="4322379" cy="21209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22378" cy="2120908"/>
            </a:xfrm>
            <a:custGeom>
              <a:avLst/>
              <a:gdLst/>
              <a:ahLst/>
              <a:cxnLst/>
              <a:rect r="r" b="b" t="t" l="l"/>
              <a:pathLst>
                <a:path h="2120908" w="4322378">
                  <a:moveTo>
                    <a:pt x="0" y="0"/>
                  </a:moveTo>
                  <a:lnTo>
                    <a:pt x="4322378" y="0"/>
                  </a:lnTo>
                  <a:lnTo>
                    <a:pt x="4322378" y="2120908"/>
                  </a:lnTo>
                  <a:lnTo>
                    <a:pt x="0" y="2120908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22379" cy="2159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78781" y="2925285"/>
            <a:ext cx="13678054" cy="6091149"/>
          </a:xfrm>
          <a:custGeom>
            <a:avLst/>
            <a:gdLst/>
            <a:ahLst/>
            <a:cxnLst/>
            <a:rect r="r" b="b" t="t" l="l"/>
            <a:pathLst>
              <a:path h="6091149" w="13678054">
                <a:moveTo>
                  <a:pt x="0" y="0"/>
                </a:moveTo>
                <a:lnTo>
                  <a:pt x="13678054" y="0"/>
                </a:lnTo>
                <a:lnTo>
                  <a:pt x="13678054" y="6091149"/>
                </a:lnTo>
                <a:lnTo>
                  <a:pt x="0" y="6091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88" y="690854"/>
            <a:ext cx="6315599" cy="51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1"/>
              </a:lnSpc>
              <a:spcBef>
                <a:spcPct val="0"/>
              </a:spcBef>
            </a:pPr>
            <a:r>
              <a:rPr lang="en-US" b="true" sz="30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SHAP value summary plot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827" r="0" b="-10782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84494" y="1028700"/>
            <a:ext cx="7406094" cy="19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08"/>
              </a:lnSpc>
              <a:spcBef>
                <a:spcPct val="0"/>
              </a:spcBef>
            </a:pPr>
            <a:r>
              <a:rPr lang="en-US" b="true" sz="425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SHAP (SHAPLEY ADDITIVE EXPLANATIONS) VALUES PLOT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39278" y="4741961"/>
            <a:ext cx="8327571" cy="496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439" indent="-281220" lvl="1">
              <a:lnSpc>
                <a:spcPts val="3595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Booking origin has the widest spread of impact, suggesting it's highly influential</a:t>
            </a:r>
          </a:p>
          <a:p>
            <a:pPr algn="l" marL="562439" indent="-281220" lvl="1">
              <a:lnSpc>
                <a:spcPts val="3595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Length of stay s</a:t>
            </a: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hows moderate impact, with some clear patterns between longer/shorter stays</a:t>
            </a:r>
          </a:p>
          <a:p>
            <a:pPr algn="l" marL="562439" indent="-281220" lvl="1">
              <a:lnSpc>
                <a:spcPts val="3595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Flight duration shows a fairly symmetric distribution of impact</a:t>
            </a:r>
          </a:p>
          <a:p>
            <a:pPr algn="l" marL="562439" indent="-281220" lvl="1">
              <a:lnSpc>
                <a:spcPts val="3595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Route and trip complexity have relatively concentrated impacts around the center</a:t>
            </a:r>
          </a:p>
          <a:p>
            <a:pPr algn="l" marL="562439" indent="-281220" lvl="1">
              <a:lnSpc>
                <a:spcPts val="3595"/>
              </a:lnSpc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Most features show both positive and negative impacts depending on their values</a:t>
            </a:r>
          </a:p>
          <a:p>
            <a:pPr algn="l" marL="0" indent="0" lvl="0">
              <a:lnSpc>
                <a:spcPts val="35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t="0" r="-280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4439" y="840885"/>
            <a:ext cx="770956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64"/>
              </a:lnSpc>
              <a:spcBef>
                <a:spcPct val="0"/>
              </a:spcBef>
            </a:pPr>
            <a:r>
              <a:rPr lang="en-US" b="true" sz="547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RECOMMENDATIONS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0186" y="3659080"/>
            <a:ext cx="7346908" cy="2441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</a:t>
            </a: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ocus on improving mobile channel performance</a:t>
            </a:r>
          </a:p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Optimize booking experience for high-value routes</a:t>
            </a:r>
          </a:p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Promote add-on services earlier in booking journey</a:t>
            </a:r>
          </a:p>
          <a:p>
            <a:pPr algn="l" marL="0" indent="0" lvl="0">
              <a:lnSpc>
                <a:spcPts val="326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30186" y="7628595"/>
            <a:ext cx="6777257" cy="203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evelop targeted marketing for high-performing regions</a:t>
            </a:r>
          </a:p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 route-specific pricing strategies</a:t>
            </a:r>
          </a:p>
          <a:p>
            <a:pPr algn="l" marL="511544" indent="-255772" lvl="1">
              <a:lnSpc>
                <a:spcPts val="3269"/>
              </a:lnSpc>
              <a:spcBef>
                <a:spcPct val="0"/>
              </a:spcBef>
              <a:buFont typeface="Arial"/>
              <a:buChar char="•"/>
            </a:pPr>
            <a:r>
              <a:rPr lang="en-US" sz="236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Enhanced mobile platform development</a:t>
            </a:r>
          </a:p>
          <a:p>
            <a:pPr algn="l" marL="0" indent="0" lvl="0">
              <a:lnSpc>
                <a:spcPts val="326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30186" y="2867462"/>
            <a:ext cx="3954661" cy="5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b="true" sz="32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Short-term Actions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3671" y="6869457"/>
            <a:ext cx="4350097" cy="55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b="true" sz="32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Long-term Strategies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b="true" sz="369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us.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2773954"/>
            <a:ext cx="10434893" cy="262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Thank's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6813" y="1884522"/>
            <a:ext cx="1810574" cy="675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67" i="true" spc="-43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Studio Shodwe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64153" y="6653048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01701" y="7755632"/>
            <a:ext cx="5437025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hello@realltrtrtsite.com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1701" y="6804122"/>
            <a:ext cx="308118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+123-456-7890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6667" y="3084143"/>
            <a:ext cx="6801673" cy="2809323"/>
            <a:chOff x="0" y="0"/>
            <a:chExt cx="2581798" cy="1066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1798" cy="1066371"/>
            </a:xfrm>
            <a:custGeom>
              <a:avLst/>
              <a:gdLst/>
              <a:ahLst/>
              <a:cxnLst/>
              <a:rect r="r" b="b" t="t" l="l"/>
              <a:pathLst>
                <a:path h="1066371" w="2581798">
                  <a:moveTo>
                    <a:pt x="0" y="0"/>
                  </a:moveTo>
                  <a:lnTo>
                    <a:pt x="2581798" y="0"/>
                  </a:lnTo>
                  <a:lnTo>
                    <a:pt x="2581798" y="1066371"/>
                  </a:lnTo>
                  <a:lnTo>
                    <a:pt x="0" y="1066371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1798" cy="110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6667" y="6708456"/>
            <a:ext cx="6801673" cy="2723543"/>
            <a:chOff x="0" y="0"/>
            <a:chExt cx="2581798" cy="103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1798" cy="1033810"/>
            </a:xfrm>
            <a:custGeom>
              <a:avLst/>
              <a:gdLst/>
              <a:ahLst/>
              <a:cxnLst/>
              <a:rect r="r" b="b" t="t" l="l"/>
              <a:pathLst>
                <a:path h="1033810" w="2581798">
                  <a:moveTo>
                    <a:pt x="0" y="0"/>
                  </a:moveTo>
                  <a:lnTo>
                    <a:pt x="2581798" y="0"/>
                  </a:lnTo>
                  <a:lnTo>
                    <a:pt x="2581798" y="1033810"/>
                  </a:lnTo>
                  <a:lnTo>
                    <a:pt x="0" y="103381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81798" cy="107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t="0" r="-36659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86667" y="1698193"/>
            <a:ext cx="8437330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b="true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99003" y="3435237"/>
            <a:ext cx="6801673" cy="206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039" indent="-254519" lvl="1">
              <a:lnSpc>
                <a:spcPts val="325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57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Analyze cust</a:t>
            </a:r>
            <a:r>
              <a:rPr lang="en-US" b="true" sz="2357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omer booking behavior to identify patterns and factors influencing booking completion.</a:t>
            </a:r>
          </a:p>
          <a:p>
            <a:pPr algn="l" marL="530628" indent="-265314" lvl="1">
              <a:lnSpc>
                <a:spcPts val="3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7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Build predictive models to forecast booking completion rates.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6667" y="7077088"/>
            <a:ext cx="6801673" cy="259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0628" indent="-265314" lvl="1">
              <a:lnSpc>
                <a:spcPts val="3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50,000 rec</a:t>
            </a:r>
            <a:r>
              <a:rPr lang="en-US" b="true" sz="245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ords with 14 features.</a:t>
            </a:r>
          </a:p>
          <a:p>
            <a:pPr algn="l" marL="530628" indent="-265314" lvl="1">
              <a:lnSpc>
                <a:spcPts val="339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5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include numerical (e.g., purchase_lead, length_of_stay) and categorical variables (e.g., sales_channel, flight_day).</a:t>
            </a:r>
          </a:p>
          <a:p>
            <a:pPr algn="ctr">
              <a:lnSpc>
                <a:spcPts val="38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10158" y="1991712"/>
            <a:ext cx="10665354" cy="7266588"/>
            <a:chOff x="0" y="0"/>
            <a:chExt cx="2808982" cy="19138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8982" cy="1913834"/>
            </a:xfrm>
            <a:custGeom>
              <a:avLst/>
              <a:gdLst/>
              <a:ahLst/>
              <a:cxnLst/>
              <a:rect r="r" b="b" t="t" l="l"/>
              <a:pathLst>
                <a:path h="1913834" w="2808982">
                  <a:moveTo>
                    <a:pt x="0" y="0"/>
                  </a:moveTo>
                  <a:lnTo>
                    <a:pt x="2808982" y="0"/>
                  </a:lnTo>
                  <a:lnTo>
                    <a:pt x="2808982" y="1913834"/>
                  </a:lnTo>
                  <a:lnTo>
                    <a:pt x="0" y="191383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08982" cy="1951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201053" y="3001349"/>
            <a:ext cx="9883564" cy="5435960"/>
          </a:xfrm>
          <a:custGeom>
            <a:avLst/>
            <a:gdLst/>
            <a:ahLst/>
            <a:cxnLst/>
            <a:rect r="r" b="b" t="t" l="l"/>
            <a:pathLst>
              <a:path h="5435960" w="9883564">
                <a:moveTo>
                  <a:pt x="0" y="0"/>
                </a:moveTo>
                <a:lnTo>
                  <a:pt x="9883564" y="0"/>
                </a:lnTo>
                <a:lnTo>
                  <a:pt x="9883564" y="5435961"/>
                </a:lnTo>
                <a:lnTo>
                  <a:pt x="0" y="5435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01600" y="777213"/>
            <a:ext cx="640855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65"/>
              </a:lnSpc>
              <a:spcBef>
                <a:spcPct val="0"/>
              </a:spcBef>
            </a:pPr>
            <a:r>
              <a:rPr lang="en-US" b="true" sz="52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BOOKING COMPLETION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421" y="3726741"/>
            <a:ext cx="4852356" cy="2785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26" indent="-293163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Ove</a:t>
            </a:r>
            <a:r>
              <a:rPr lang="en-US" sz="27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rall booking completion rate: 14.96% .</a:t>
            </a:r>
          </a:p>
          <a:p>
            <a:pPr algn="l" marL="586326" indent="-293163" lvl="1">
              <a:lnSpc>
                <a:spcPts val="3747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Imbalanced dataset: 85% incomplete bookings vs. 15% complete bookings.</a:t>
            </a:r>
          </a:p>
          <a:p>
            <a:pPr algn="l" marL="0" indent="0" lvl="0">
              <a:lnSpc>
                <a:spcPts val="3747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953724"/>
            <a:ext cx="5345737" cy="452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47"/>
              </a:lnSpc>
              <a:spcBef>
                <a:spcPct val="0"/>
              </a:spcBef>
            </a:pPr>
            <a:r>
              <a:rPr lang="en-US" b="true" sz="27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BOOKING COMPLETION RATE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09827" y="2741108"/>
            <a:ext cx="11290217" cy="6993442"/>
            <a:chOff x="0" y="0"/>
            <a:chExt cx="2973555" cy="18418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73555" cy="1841894"/>
            </a:xfrm>
            <a:custGeom>
              <a:avLst/>
              <a:gdLst/>
              <a:ahLst/>
              <a:cxnLst/>
              <a:rect r="r" b="b" t="t" l="l"/>
              <a:pathLst>
                <a:path h="1841894" w="2973555">
                  <a:moveTo>
                    <a:pt x="0" y="0"/>
                  </a:moveTo>
                  <a:lnTo>
                    <a:pt x="2973555" y="0"/>
                  </a:lnTo>
                  <a:lnTo>
                    <a:pt x="2973555" y="1841894"/>
                  </a:lnTo>
                  <a:lnTo>
                    <a:pt x="0" y="1841894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973555" cy="1879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28674" y="4023105"/>
            <a:ext cx="9930626" cy="4911522"/>
          </a:xfrm>
          <a:custGeom>
            <a:avLst/>
            <a:gdLst/>
            <a:ahLst/>
            <a:cxnLst/>
            <a:rect r="r" b="b" t="t" l="l"/>
            <a:pathLst>
              <a:path h="4911522" w="9930626">
                <a:moveTo>
                  <a:pt x="0" y="0"/>
                </a:moveTo>
                <a:lnTo>
                  <a:pt x="9930626" y="0"/>
                </a:lnTo>
                <a:lnTo>
                  <a:pt x="9930626" y="4911522"/>
                </a:lnTo>
                <a:lnTo>
                  <a:pt x="0" y="4911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8327" y="693611"/>
            <a:ext cx="5801499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2"/>
              </a:lnSpc>
              <a:spcBef>
                <a:spcPct val="0"/>
              </a:spcBef>
            </a:pPr>
            <a:r>
              <a:rPr lang="en-US" b="true" sz="53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SALES CHANNEL PERFORMANCE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124" y="3115635"/>
            <a:ext cx="5705063" cy="402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460" indent="-311730" lvl="1">
              <a:lnSpc>
                <a:spcPts val="3985"/>
              </a:lnSpc>
              <a:spcBef>
                <a:spcPct val="0"/>
              </a:spcBef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Mobile bookings: 10.84% completion rate</a:t>
            </a:r>
          </a:p>
          <a:p>
            <a:pPr algn="l" marL="623460" indent="-311730" lvl="1">
              <a:lnSpc>
                <a:spcPts val="3985"/>
              </a:lnSpc>
              <a:spcBef>
                <a:spcPct val="0"/>
              </a:spcBef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Internet bookings: 15.48% completion rate</a:t>
            </a:r>
          </a:p>
          <a:p>
            <a:pPr algn="l" marL="623460" indent="-311730" lvl="1">
              <a:lnSpc>
                <a:spcPts val="3985"/>
              </a:lnSpc>
              <a:spcBef>
                <a:spcPct val="0"/>
              </a:spcBef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Internet is the dominant channel (88.76% of all bookings)</a:t>
            </a:r>
          </a:p>
          <a:p>
            <a:pPr algn="l">
              <a:lnSpc>
                <a:spcPts val="39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1268" y="3223888"/>
            <a:ext cx="15962529" cy="6600718"/>
            <a:chOff x="0" y="0"/>
            <a:chExt cx="4204123" cy="17384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04123" cy="1738461"/>
            </a:xfrm>
            <a:custGeom>
              <a:avLst/>
              <a:gdLst/>
              <a:ahLst/>
              <a:cxnLst/>
              <a:rect r="r" b="b" t="t" l="l"/>
              <a:pathLst>
                <a:path h="1738461" w="4204123">
                  <a:moveTo>
                    <a:pt x="0" y="0"/>
                  </a:moveTo>
                  <a:lnTo>
                    <a:pt x="4204123" y="0"/>
                  </a:lnTo>
                  <a:lnTo>
                    <a:pt x="4204123" y="1738461"/>
                  </a:lnTo>
                  <a:lnTo>
                    <a:pt x="0" y="1738461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04123" cy="177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30415" y="3556363"/>
            <a:ext cx="11528770" cy="5701937"/>
          </a:xfrm>
          <a:custGeom>
            <a:avLst/>
            <a:gdLst/>
            <a:ahLst/>
            <a:cxnLst/>
            <a:rect r="r" b="b" t="t" l="l"/>
            <a:pathLst>
              <a:path h="5701937" w="11528770">
                <a:moveTo>
                  <a:pt x="0" y="0"/>
                </a:moveTo>
                <a:lnTo>
                  <a:pt x="11528770" y="0"/>
                </a:lnTo>
                <a:lnTo>
                  <a:pt x="11528770" y="5701937"/>
                </a:lnTo>
                <a:lnTo>
                  <a:pt x="0" y="57019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9665" y="400847"/>
            <a:ext cx="606957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42"/>
              </a:lnSpc>
              <a:spcBef>
                <a:spcPct val="0"/>
              </a:spcBef>
            </a:pPr>
            <a:r>
              <a:rPr lang="en-US" b="true" sz="43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CUSTOMER ORIGINS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665" y="1305722"/>
            <a:ext cx="6069570" cy="170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620" indent="-222310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5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</a:t>
            </a:r>
            <a:r>
              <a:rPr lang="en-US" sz="205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laysia (34.40%)</a:t>
            </a:r>
          </a:p>
          <a:p>
            <a:pPr algn="l" marL="444620" indent="-222310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5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Indonesia (25.96%)</a:t>
            </a:r>
          </a:p>
          <a:p>
            <a:pPr algn="l" marL="444620" indent="-222310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5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Thailand (23.15%)</a:t>
            </a:r>
          </a:p>
          <a:p>
            <a:pPr algn="l" marL="444620" indent="-222310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05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China (20.49%)</a:t>
            </a:r>
          </a:p>
          <a:p>
            <a:pPr algn="l" marL="0" indent="0" lvl="0">
              <a:lnSpc>
                <a:spcPts val="2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5337" y="0"/>
            <a:ext cx="10734727" cy="10287000"/>
            <a:chOff x="0" y="0"/>
            <a:chExt cx="4074717" cy="39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4717" cy="3904768"/>
            </a:xfrm>
            <a:custGeom>
              <a:avLst/>
              <a:gdLst/>
              <a:ahLst/>
              <a:cxnLst/>
              <a:rect r="r" b="b" t="t" l="l"/>
              <a:pathLst>
                <a:path h="3904768" w="4074717">
                  <a:moveTo>
                    <a:pt x="0" y="0"/>
                  </a:moveTo>
                  <a:lnTo>
                    <a:pt x="4074717" y="0"/>
                  </a:lnTo>
                  <a:lnTo>
                    <a:pt x="4074717" y="3904768"/>
                  </a:lnTo>
                  <a:lnTo>
                    <a:pt x="0" y="3904768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74717" cy="3942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32064" y="3407252"/>
            <a:ext cx="9941273" cy="4920930"/>
          </a:xfrm>
          <a:custGeom>
            <a:avLst/>
            <a:gdLst/>
            <a:ahLst/>
            <a:cxnLst/>
            <a:rect r="r" b="b" t="t" l="l"/>
            <a:pathLst>
              <a:path h="4920930" w="9941273">
                <a:moveTo>
                  <a:pt x="0" y="0"/>
                </a:moveTo>
                <a:lnTo>
                  <a:pt x="9941272" y="0"/>
                </a:lnTo>
                <a:lnTo>
                  <a:pt x="9941272" y="4920930"/>
                </a:lnTo>
                <a:lnTo>
                  <a:pt x="0" y="4920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24147"/>
            <a:ext cx="4796714" cy="19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Booking Patterns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056" y="4562943"/>
            <a:ext cx="6259121" cy="252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Day of Week: Wednesday shows highest completion rate (16.31%)</a:t>
            </a:r>
          </a:p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Time of Day: Afternoon bookings show better completion rates</a:t>
            </a:r>
          </a:p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Weekend vs. Weekday patterns show minimal variation</a:t>
            </a:r>
          </a:p>
          <a:p>
            <a:pPr algn="l">
              <a:lnSpc>
                <a:spcPts val="28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3056" y="3340577"/>
            <a:ext cx="3890870" cy="55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31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Temporal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5337" y="0"/>
            <a:ext cx="10734727" cy="10287000"/>
            <a:chOff x="0" y="0"/>
            <a:chExt cx="4074717" cy="3904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4717" cy="3904768"/>
            </a:xfrm>
            <a:custGeom>
              <a:avLst/>
              <a:gdLst/>
              <a:ahLst/>
              <a:cxnLst/>
              <a:rect r="r" b="b" t="t" l="l"/>
              <a:pathLst>
                <a:path h="3904768" w="4074717">
                  <a:moveTo>
                    <a:pt x="0" y="0"/>
                  </a:moveTo>
                  <a:lnTo>
                    <a:pt x="4074717" y="0"/>
                  </a:lnTo>
                  <a:lnTo>
                    <a:pt x="4074717" y="3904768"/>
                  </a:lnTo>
                  <a:lnTo>
                    <a:pt x="0" y="3904768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074717" cy="3942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36146" y="2936773"/>
            <a:ext cx="9533108" cy="4718889"/>
          </a:xfrm>
          <a:custGeom>
            <a:avLst/>
            <a:gdLst/>
            <a:ahLst/>
            <a:cxnLst/>
            <a:rect r="r" b="b" t="t" l="l"/>
            <a:pathLst>
              <a:path h="4718889" w="9533108">
                <a:moveTo>
                  <a:pt x="0" y="0"/>
                </a:moveTo>
                <a:lnTo>
                  <a:pt x="9533108" y="0"/>
                </a:lnTo>
                <a:lnTo>
                  <a:pt x="9533108" y="4718889"/>
                </a:lnTo>
                <a:lnTo>
                  <a:pt x="0" y="471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0" r="-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24147"/>
            <a:ext cx="4796714" cy="196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b="true" sz="642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Booking Patterns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056" y="4562943"/>
            <a:ext cx="6259121" cy="216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RoundTrip dominates (98.99% of bookings)</a:t>
            </a:r>
          </a:p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Longer stay durations correlate with higher completion rates</a:t>
            </a:r>
          </a:p>
          <a:p>
            <a:pPr algn="l" marL="449036" indent="-224518" lvl="1">
              <a:lnSpc>
                <a:spcPts val="2870"/>
              </a:lnSpc>
              <a:buFont typeface="Arial"/>
              <a:buChar char="•"/>
            </a:pPr>
            <a:r>
              <a:rPr lang="en-US" sz="207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Purchase lead time shows significant impact on completion</a:t>
            </a:r>
          </a:p>
          <a:p>
            <a:pPr algn="l">
              <a:lnSpc>
                <a:spcPts val="28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3056" y="3340577"/>
            <a:ext cx="3890870" cy="55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7"/>
              </a:lnSpc>
              <a:spcBef>
                <a:spcPct val="0"/>
              </a:spcBef>
            </a:pPr>
            <a:r>
              <a:rPr lang="en-US" sz="319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Trip Characteristics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3197" y="2989326"/>
            <a:ext cx="16230600" cy="6835280"/>
            <a:chOff x="0" y="0"/>
            <a:chExt cx="4274726" cy="18002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800238"/>
            </a:xfrm>
            <a:custGeom>
              <a:avLst/>
              <a:gdLst/>
              <a:ahLst/>
              <a:cxnLst/>
              <a:rect r="r" b="b" t="t" l="l"/>
              <a:pathLst>
                <a:path h="180023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00238"/>
                  </a:lnTo>
                  <a:lnTo>
                    <a:pt x="0" y="1800238"/>
                  </a:ln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838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30415" y="3418414"/>
            <a:ext cx="11797749" cy="5839886"/>
          </a:xfrm>
          <a:custGeom>
            <a:avLst/>
            <a:gdLst/>
            <a:ahLst/>
            <a:cxnLst/>
            <a:rect r="r" b="b" t="t" l="l"/>
            <a:pathLst>
              <a:path h="5839886" w="11797749">
                <a:moveTo>
                  <a:pt x="0" y="0"/>
                </a:moveTo>
                <a:lnTo>
                  <a:pt x="11797749" y="0"/>
                </a:lnTo>
                <a:lnTo>
                  <a:pt x="11797749" y="5839886"/>
                </a:lnTo>
                <a:lnTo>
                  <a:pt x="0" y="5839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" t="0" r="-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665" y="381797"/>
            <a:ext cx="580149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02"/>
              </a:lnSpc>
              <a:spcBef>
                <a:spcPct val="0"/>
              </a:spcBef>
            </a:pPr>
            <a:r>
              <a:rPr lang="en-US" b="true" sz="5168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ROUTE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9665" y="1296197"/>
            <a:ext cx="8678831" cy="174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147" indent="-271573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PENTPE</a:t>
            </a:r>
            <a:r>
              <a:rPr lang="en-US" sz="25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(43.40% completion)</a:t>
            </a:r>
          </a:p>
          <a:p>
            <a:pPr algn="l" marL="543147" indent="-271573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DMKKIX (25.13%)</a:t>
            </a:r>
          </a:p>
          <a:p>
            <a:pPr algn="l" marL="543147" indent="-271573" lvl="1">
              <a:lnSpc>
                <a:spcPts val="347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AKLKUL (21.16%)</a:t>
            </a:r>
          </a:p>
          <a:p>
            <a:pPr algn="l" marL="0" indent="0" lvl="0">
              <a:lnSpc>
                <a:spcPts val="34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4097" y="244893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63381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82668" y="1921255"/>
            <a:ext cx="10603226" cy="7419759"/>
            <a:chOff x="0" y="0"/>
            <a:chExt cx="2792619" cy="19541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92619" cy="1954175"/>
            </a:xfrm>
            <a:custGeom>
              <a:avLst/>
              <a:gdLst/>
              <a:ahLst/>
              <a:cxnLst/>
              <a:rect r="r" b="b" t="t" l="l"/>
              <a:pathLst>
                <a:path h="1954175" w="2792619">
                  <a:moveTo>
                    <a:pt x="0" y="0"/>
                  </a:moveTo>
                  <a:lnTo>
                    <a:pt x="2792619" y="0"/>
                  </a:lnTo>
                  <a:lnTo>
                    <a:pt x="2792619" y="1954175"/>
                  </a:lnTo>
                  <a:lnTo>
                    <a:pt x="0" y="1954175"/>
                  </a:lnTo>
                  <a:close/>
                </a:path>
              </a:pathLst>
            </a:custGeom>
            <a:solidFill>
              <a:srgbClr val="F5F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92619" cy="1992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813836" y="2448939"/>
            <a:ext cx="9540889" cy="6339194"/>
          </a:xfrm>
          <a:custGeom>
            <a:avLst/>
            <a:gdLst/>
            <a:ahLst/>
            <a:cxnLst/>
            <a:rect r="r" b="b" t="t" l="l"/>
            <a:pathLst>
              <a:path h="6339194" w="9540889">
                <a:moveTo>
                  <a:pt x="0" y="0"/>
                </a:moveTo>
                <a:lnTo>
                  <a:pt x="9540889" y="0"/>
                </a:lnTo>
                <a:lnTo>
                  <a:pt x="9540889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1150" y="1113009"/>
            <a:ext cx="17304744" cy="73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b="true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PREDICTIVE FACTORS OF RANDOM FOREST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1044" y="6834049"/>
            <a:ext cx="4402447" cy="4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1"/>
              </a:lnSpc>
              <a:spcBef>
                <a:spcPct val="0"/>
              </a:spcBef>
            </a:pPr>
            <a:r>
              <a:rPr lang="en-US" b="true" sz="26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Model Performance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66470" y="3800566"/>
            <a:ext cx="6015843" cy="2460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869" indent="-262434" lvl="1">
              <a:lnSpc>
                <a:spcPts val="3354"/>
              </a:lnSpc>
              <a:spcBef>
                <a:spcPct val="0"/>
              </a:spcBef>
              <a:buFont typeface="Arial"/>
              <a:buChar char="•"/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</a:t>
            </a:r>
            <a:r>
              <a:rPr lang="en-US" sz="24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rchase lead time</a:t>
            </a:r>
          </a:p>
          <a:p>
            <a:pPr algn="l" marL="524869" indent="-262434" lvl="1">
              <a:lnSpc>
                <a:spcPts val="3354"/>
              </a:lnSpc>
              <a:spcBef>
                <a:spcPct val="0"/>
              </a:spcBef>
              <a:buFont typeface="Arial"/>
              <a:buChar char="•"/>
            </a:pPr>
            <a:r>
              <a:rPr lang="en-US" sz="24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Length of stay</a:t>
            </a:r>
          </a:p>
          <a:p>
            <a:pPr algn="l" marL="524869" indent="-262434" lvl="1">
              <a:lnSpc>
                <a:spcPts val="3354"/>
              </a:lnSpc>
              <a:spcBef>
                <a:spcPct val="0"/>
              </a:spcBef>
              <a:buFont typeface="Arial"/>
              <a:buChar char="•"/>
            </a:pPr>
            <a:r>
              <a:rPr lang="en-US" sz="24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Booking origin</a:t>
            </a:r>
          </a:p>
          <a:p>
            <a:pPr algn="l" marL="524869" indent="-262434" lvl="1">
              <a:lnSpc>
                <a:spcPts val="3354"/>
              </a:lnSpc>
              <a:spcBef>
                <a:spcPct val="0"/>
              </a:spcBef>
              <a:buFont typeface="Arial"/>
              <a:buChar char="•"/>
            </a:pPr>
            <a:r>
              <a:rPr lang="en-US" sz="24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Route</a:t>
            </a:r>
          </a:p>
          <a:p>
            <a:pPr algn="l" marL="503279" indent="-251640" lvl="1">
              <a:lnSpc>
                <a:spcPts val="3216"/>
              </a:lnSpc>
              <a:spcBef>
                <a:spcPct val="0"/>
              </a:spcBef>
              <a:buFont typeface="Arial"/>
              <a:buChar char="•"/>
            </a:pPr>
            <a:r>
              <a:rPr lang="en-US" sz="2331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Total add-ons</a:t>
            </a:r>
          </a:p>
          <a:p>
            <a:pPr algn="l" marL="0" indent="0" lvl="0">
              <a:lnSpc>
                <a:spcPts val="3216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875247" y="6667836"/>
            <a:ext cx="1142373" cy="114237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6831922"/>
            <a:ext cx="835468" cy="814202"/>
          </a:xfrm>
          <a:custGeom>
            <a:avLst/>
            <a:gdLst/>
            <a:ahLst/>
            <a:cxnLst/>
            <a:rect r="r" b="b" t="t" l="l"/>
            <a:pathLst>
              <a:path h="814202" w="835468">
                <a:moveTo>
                  <a:pt x="0" y="0"/>
                </a:moveTo>
                <a:lnTo>
                  <a:pt x="835468" y="0"/>
                </a:lnTo>
                <a:lnTo>
                  <a:pt x="835468" y="814201"/>
                </a:lnTo>
                <a:lnTo>
                  <a:pt x="0" y="814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21044" y="2680912"/>
            <a:ext cx="4402447" cy="91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91"/>
              </a:lnSpc>
              <a:spcBef>
                <a:spcPct val="0"/>
              </a:spcBef>
            </a:pPr>
            <a:r>
              <a:rPr lang="en-US" b="true" sz="26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Key Influencing Features (Based on Model Analysis)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6647" y="7739024"/>
            <a:ext cx="6015843" cy="206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869" indent="-262434" lvl="1">
              <a:lnSpc>
                <a:spcPts val="3354"/>
              </a:lnSpc>
              <a:buFont typeface="Arial"/>
              <a:buChar char="•"/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ROC-AUC Score: 0.974 (±0.048)</a:t>
            </a:r>
          </a:p>
          <a:p>
            <a:pPr algn="l" marL="524869" indent="-262434" lvl="1">
              <a:lnSpc>
                <a:spcPts val="3354"/>
              </a:lnSpc>
              <a:buFont typeface="Arial"/>
              <a:buChar char="•"/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High precision for non-completed bookings (0.87)</a:t>
            </a:r>
          </a:p>
          <a:p>
            <a:pPr algn="l" marL="524869" indent="-262434" lvl="1">
              <a:lnSpc>
                <a:spcPts val="3354"/>
              </a:lnSpc>
              <a:buFont typeface="Arial"/>
              <a:buChar char="•"/>
            </a:pPr>
            <a:r>
              <a:rPr lang="en-US" sz="24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Good overall accuracy (0.84)</a:t>
            </a:r>
          </a:p>
          <a:p>
            <a:pPr algn="l" marL="0" indent="0" lvl="0">
              <a:lnSpc>
                <a:spcPts val="32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DAGfzGNDU-I</dc:identifier>
  <dcterms:modified xsi:type="dcterms:W3CDTF">2011-08-01T06:04:30Z</dcterms:modified>
  <cp:revision>1</cp:revision>
  <dc:title>Blue Dark Professional Geometric Business Project Presentation </dc:title>
</cp:coreProperties>
</file>